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Override PartName="/docProps/app.xml" ContentType="application/vnd.openxmlformats-officedocument.extended-properties+xml"/>
  <Override PartName="/ppt/slideLayouts/slideLayout1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93621" autoAdjust="0"/>
  </p:normalViewPr>
  <p:slideViewPr>
    <p:cSldViewPr>
      <p:cViewPr varScale="1">
        <p:scale>
          <a:sx n="104" d="100"/>
          <a:sy n="104" d="100"/>
        </p:scale>
        <p:origin x="1704" y="108"/>
      </p:cViewPr>
      <p:guideLst>
        <p:guide orient="horz" pos="230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4" Type="http://schemas.openxmlformats.org/officeDocument/2006/relationships/theme" Target="theme/theme1.xml" /><Relationship Id="rId43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42" Type="http://schemas.openxmlformats.org/officeDocument/2006/relationships/presProps" Target="presProps.xml" /><Relationship Id="rId45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C6D9AF4F-8B83-4CF9-B9BC-6797249DF4FC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/>
              <a:t>  </a:t>
            </a:r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D170DAC2-FADD-411F-94E6-3F62BD7EAA78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155F5158-DF49-4522-9E30-058E5CA91374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11948D9E-673B-4494-808F-F6617CBAA3B1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C7FA4994-3E26-4F47-9A0C-68996DA12BD2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/>
              <a:t>  </a:t>
            </a:r>
          </a:p>
        </p:txBody>
      </p:sp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24C7A8-6AA2-4DC1-A002-4C317C016B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sz="1400" dirty="0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78D34A47-BAFD-46DC-8452-3E2DC5815528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553200"/>
            <a:ext cx="28956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8BF3B301-075E-42D1-A5E4-E0B2B33B308C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FCACC434-E7E5-418E-B001-E82581AC3B19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44E433D6-4257-4996-A91D-048EB2CF82FB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3C4801D1-C85D-4463-B8B7-0E473DAE03E6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DB77ACCC-4451-4349-9B05-44B2C941973E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40536AB5-172A-4DF1-A4A6-2A4FA0632A05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000"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381000" y="609600"/>
            <a:ext cx="184150" cy="5386388"/>
          </a:xfrm>
          <a:prstGeom prst="rect">
            <a:avLst/>
          </a:prstGeom>
          <a:solidFill>
            <a:srgbClr val="8000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</p:txBody>
      </p:sp>
      <p:pic>
        <p:nvPicPr>
          <p:cNvPr id="2" name="Picture 10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54000" y="6076950"/>
            <a:ext cx="695325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000" b="1"/>
            </a:lvl1pPr>
          </a:lstStyle>
          <a:p>
            <a:pPr>
              <a:defRPr/>
            </a:pPr>
            <a:r>
              <a:rPr lang="en-US"/>
              <a:t>Page </a:t>
            </a:r>
            <a:fld id="{DF9DF07A-B376-46C2-AB2D-45A27792F108}" type="slidenum">
              <a:rPr lang="en-US"/>
              <a:pPr>
                <a:defRPr/>
              </a:pPr>
              <a:t>‹#›</a:t>
            </a:fld>
            <a:r>
              <a:rPr lang="en-US"/>
              <a:t> of  9</a:t>
            </a:r>
            <a:r>
              <a:rPr lang="en-US" sz="1400"/>
              <a:t> 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445" r:id="rId1"/>
    <p:sldLayoutId id="2147486446" r:id="rId2"/>
    <p:sldLayoutId id="2147486447" r:id="rId3"/>
    <p:sldLayoutId id="2147486448" r:id="rId4"/>
    <p:sldLayoutId id="2147486449" r:id="rId5"/>
    <p:sldLayoutId id="2147486450" r:id="rId6"/>
    <p:sldLayoutId id="2147486451" r:id="rId7"/>
    <p:sldLayoutId id="2147486452" r:id="rId8"/>
    <p:sldLayoutId id="2147486453" r:id="rId9"/>
    <p:sldLayoutId id="2147486454" r:id="rId10"/>
    <p:sldLayoutId id="2147486455" r:id="rId11"/>
    <p:sldLayoutId id="2147486456" r:id="rId12"/>
    <p:sldLayoutId id="2147486457" r:id="rId13"/>
    <p:sldLayoutId id="2147486458" r:id="rId14"/>
  </p:sldLayoutIdLst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/>
    </p:bldLst>
  </p:timing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jp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jp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jp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jp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jp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jp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jp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jpg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jp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jpg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jpg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jpg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jp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jp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jp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Southeast,</a:t>
            </a:r>
            <a:r>
              <a:rPr/>
              <a:t> </a:t>
            </a:r>
            <a:r>
              <a:rPr/>
              <a:t>Botanical</a:t>
            </a:r>
            <a:r>
              <a:rPr/>
              <a:t> </a:t>
            </a:r>
            <a:r>
              <a:rPr/>
              <a:t>Heights,</a:t>
            </a:r>
            <a:r>
              <a:rPr/>
              <a:t> </a:t>
            </a: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End,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Campus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Monthly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report:</a:t>
            </a:r>
            <a:r>
              <a:rPr/>
              <a:t> </a:t>
            </a:r>
            <a:r>
              <a:rPr/>
              <a:t>November</a:t>
            </a:r>
            <a:r>
              <a:rPr/>
              <a:t> </a:t>
            </a:r>
            <a:r>
              <a:rPr/>
              <a:t>2019</a:t>
            </a:r>
            <a:br/>
            <a:br/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(December</a:t>
            </a:r>
            <a:r>
              <a:rPr/>
              <a:t> </a:t>
            </a:r>
            <a:r>
              <a:rPr/>
              <a:t>11,</a:t>
            </a:r>
            <a:r>
              <a:rPr/>
              <a:t> </a:t>
            </a:r>
            <a:r>
              <a:rPr/>
              <a:t>2019)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19/November/bot/bot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2: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district-2/dst2_rat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16100" y="0"/>
            <a:ext cx="55118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2: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  <a:r>
              <a:rPr/>
              <a:t> </a:t>
            </a:r>
            <a:r>
              <a:rPr/>
              <a:t>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 are 23 neighborhoods in District 2. The South Hampton neighborhood is split between District 2 and District 1.</a:t>
            </a:r>
          </a:p>
          <a:p>
            <a:pPr lvl="1"/>
            <a:r>
              <a:rPr b="1"/>
              <a:t>7 total crimes in November 2019</a:t>
            </a:r>
          </a:p>
          <a:p>
            <a:pPr lvl="1"/>
            <a:r>
              <a:rPr b="1"/>
              <a:t>-22% change compared to November 2018 (9 total crimes)</a:t>
            </a:r>
          </a:p>
          <a:p>
            <a:pPr lvl="1"/>
            <a:r>
              <a:rPr b="1"/>
              <a:t>2 crime(s) against persons in November 2019</a:t>
            </a:r>
          </a:p>
          <a:p>
            <a:pPr lvl="1"/>
            <a:r>
              <a:rPr b="1"/>
              <a:t>0% change compared to November 2018 (1 crimes against persons)</a:t>
            </a:r>
          </a:p>
          <a:p>
            <a:pPr lvl="1"/>
            <a:r>
              <a:rPr b="1"/>
              <a:t>76 total crimes in 2019</a:t>
            </a:r>
          </a:p>
          <a:p>
            <a:pPr lvl="1"/>
            <a:r>
              <a:rPr b="1"/>
              <a:t>-27% change compared to this time in 2018 (104 total crimes)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  <a:r>
              <a:rPr/>
              <a:t> </a:t>
            </a:r>
            <a:r>
              <a:rPr/>
              <a:t>Notes:</a:t>
            </a:r>
            <a:r>
              <a:rPr/>
              <a:t> </a:t>
            </a: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117 total crimes in September 2019</a:t>
            </a:r>
          </a:p>
          <a:p>
            <a:pPr lvl="1"/>
            <a:r>
              <a:rPr b="1"/>
              <a:t>34% change compared to September 2018 (87 total crimes)</a:t>
            </a:r>
          </a:p>
          <a:p>
            <a:pPr lvl="1"/>
            <a:r>
              <a:rPr b="1"/>
              <a:t>14 crime(s) against persons in September 2019</a:t>
            </a:r>
          </a:p>
          <a:p>
            <a:pPr lvl="1"/>
            <a:r>
              <a:rPr b="1"/>
              <a:t>56% change compared to September 2018 (9 crimes against persons)</a:t>
            </a:r>
          </a:p>
          <a:p>
            <a:pPr lvl="1"/>
            <a:r>
              <a:rPr b="1"/>
              <a:t>1092 total crimes in 2019</a:t>
            </a:r>
          </a:p>
          <a:p>
            <a:pPr lvl="1"/>
            <a:r>
              <a:rPr b="1"/>
              <a:t>-4% change compared to this time in 2018 (1143 total crimes)</a:t>
            </a:r>
          </a:p>
          <a:p>
            <a:pPr lvl="1"/>
            <a:r>
              <a:rPr b="1"/>
              <a:t>137 crime(s) against persons in 2019</a:t>
            </a:r>
          </a:p>
          <a:p>
            <a:pPr lvl="1"/>
            <a:r>
              <a:rPr b="1"/>
              <a:t>15% change compared to this time in 2018 (119 crimes against persons)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7444574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93857"/>
                <a:gridCol w="501497"/>
                <a:gridCol w="501360"/>
                <a:gridCol w="478168"/>
                <a:gridCol w="524689"/>
                <a:gridCol w="493857"/>
                <a:gridCol w="493857"/>
                <a:gridCol w="509341"/>
                <a:gridCol w="509341"/>
                <a:gridCol w="493857"/>
                <a:gridCol w="509205"/>
                <a:gridCol w="509205"/>
                <a:gridCol w="610364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793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1,218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6675478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93857"/>
                <a:gridCol w="509341"/>
                <a:gridCol w="509341"/>
                <a:gridCol w="493857"/>
                <a:gridCol w="509205"/>
                <a:gridCol w="610364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793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1,092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9728708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9688977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0986750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0369925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cwe/cwe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5000" y="0"/>
            <a:ext cx="787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Campus: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15 total crimes in November 2019</a:t>
            </a:r>
          </a:p>
          <a:p>
            <a:pPr lvl="1"/>
            <a:r>
              <a:rPr b="1"/>
              <a:t>114% change compared to November 2018 (7 total crimes)</a:t>
            </a:r>
          </a:p>
          <a:p>
            <a:pPr lvl="1"/>
            <a:r>
              <a:rPr b="1"/>
              <a:t>3 crime(s) against persons in November 2019</a:t>
            </a:r>
          </a:p>
          <a:p>
            <a:pPr lvl="1"/>
            <a:r>
              <a:rPr b="1"/>
              <a:t>200% change compared to November 2018 (1 crimes against persons)</a:t>
            </a:r>
          </a:p>
          <a:p>
            <a:pPr lvl="1"/>
            <a:r>
              <a:rPr b="1"/>
              <a:t>120 total crimes in 2019</a:t>
            </a:r>
          </a:p>
          <a:p>
            <a:pPr lvl="1"/>
            <a:r>
              <a:rPr b="1"/>
              <a:t>30% change compared to this time in 2018 (92 total crimes)</a:t>
            </a:r>
          </a:p>
          <a:p>
            <a:pPr lvl="1"/>
            <a:r>
              <a:rPr b="1"/>
              <a:t>24 crime(s) against persons in 2019</a:t>
            </a:r>
          </a:p>
          <a:p>
            <a:pPr lvl="1"/>
            <a:r>
              <a:rPr b="1"/>
              <a:t>167% change compared to this time in 2018 (9 crimes against persons)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Campus: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2863355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0976252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Campus: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0617885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7173154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9181111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601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0242105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3921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 Value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24 total crimes in November 2019</a:t>
            </a:r>
          </a:p>
          <a:p>
            <a:pPr lvl="1"/>
            <a:r>
              <a:rPr b="1"/>
              <a:t>85% change compared to November 2018 (13 total crimes)</a:t>
            </a:r>
          </a:p>
          <a:p>
            <a:pPr lvl="1"/>
            <a:r>
              <a:rPr b="1"/>
              <a:t>1 crime(s) against persons in November 2019</a:t>
            </a:r>
          </a:p>
          <a:p>
            <a:pPr lvl="1"/>
            <a:r>
              <a:rPr b="1"/>
              <a:t>0% change compared to November 2018 (1 crimes against persons)</a:t>
            </a:r>
          </a:p>
          <a:p>
            <a:pPr lvl="1"/>
            <a:r>
              <a:rPr b="1"/>
              <a:t>286 total crimes in 2019</a:t>
            </a:r>
          </a:p>
          <a:p>
            <a:pPr lvl="1"/>
            <a:r>
              <a:rPr b="1"/>
              <a:t>57% change compared to this time in 2018 (182 total crimes)</a:t>
            </a:r>
          </a:p>
          <a:p>
            <a:pPr lvl="1"/>
            <a:r>
              <a:rPr b="1"/>
              <a:t>40 crime(s) against persons in 2019</a:t>
            </a:r>
          </a:p>
          <a:p>
            <a:pPr lvl="1"/>
            <a:r>
              <a:rPr b="1"/>
              <a:t>-11% change compared to this time in 2018 (45 crimes against persons)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cwe/mc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4500" y="0"/>
            <a:ext cx="82423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Cortex: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cwe/ctx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279400"/>
            <a:ext cx="9144000" cy="6286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district-5/dst5_rat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89000" y="0"/>
            <a:ext cx="73787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  <a:r>
              <a:rPr/>
              <a:t> </a:t>
            </a:r>
            <a:r>
              <a:rPr/>
              <a:t>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 are 15 neighborhoods in District 5.</a:t>
            </a:r>
          </a:p>
          <a:p>
            <a:pPr lvl="1"/>
            <a:r>
              <a:rPr b="1"/>
              <a:t>The minimum number of crimes in one neighborhood was 3 (Visitation Park)</a:t>
            </a:r>
          </a:p>
          <a:p>
            <a:pPr lvl="1"/>
            <a:r>
              <a:rPr b="1"/>
              <a:t>The maximum number of crimes in one neighborhood was 117 (Central West End)</a:t>
            </a:r>
          </a:p>
          <a:p>
            <a:pPr lvl="1"/>
            <a:r>
              <a:rPr b="1"/>
              <a:t>The mean number of crimes in one neighborhood was 23.27</a:t>
            </a:r>
          </a:p>
          <a:p>
            <a:pPr lvl="1"/>
            <a:r>
              <a:rPr b="1"/>
              <a:t>The minimum rate of crimes in one neighborhood was 1.45 (Greater Ville)</a:t>
            </a:r>
          </a:p>
          <a:p>
            <a:pPr lvl="1"/>
            <a:r>
              <a:rPr b="1"/>
              <a:t>The maximum rate of crimes in one neighborhood was 12.88 (Hamilton Heights)</a:t>
            </a:r>
          </a:p>
          <a:p>
            <a:pPr lvl="1"/>
            <a:r>
              <a:rPr b="1"/>
              <a:t>The mean rate of crimes in one neighborhood was 5.49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1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fpse/fpse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1300" y="0"/>
            <a:ext cx="8674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fpse/fpse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1300" y="0"/>
            <a:ext cx="8674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fpse/fpse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1300" y="0"/>
            <a:ext cx="8674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Grove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Improvement</a:t>
            </a:r>
            <a:r>
              <a:rPr/>
              <a:t> </a:t>
            </a:r>
            <a:r>
              <a:rPr/>
              <a:t>District: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fpse/fpse_grov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320800"/>
            <a:ext cx="9144000" cy="4216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2259573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1754221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5862434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5331668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9455078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7067287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19/November/fpse/fpse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19/November/fpse/fpse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19/November/fpse/fpse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2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cwe/cwe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5000" y="0"/>
            <a:ext cx="787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cwe/cwe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5000" y="0"/>
            <a:ext cx="787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cwe/cwe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5000" y="0"/>
            <a:ext cx="787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6744075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8626937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1949925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/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3236709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3921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 Value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19/November/cwe/cwe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19/November/cwe/cwe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8540701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532253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8766515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4618261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19/November/cwe/cwe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609600"/>
            <a:ext cx="9144000" cy="563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fpse/fpse_total_tm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1300" y="0"/>
            <a:ext cx="8674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7 total crimes in November 2019</a:t>
            </a:r>
          </a:p>
          <a:p>
            <a:pPr lvl="1"/>
            <a:r>
              <a:rPr b="1"/>
              <a:t>-22% change compared to November 2018 (9 total crimes)</a:t>
            </a:r>
          </a:p>
          <a:p>
            <a:pPr lvl="1"/>
            <a:r>
              <a:rPr b="1"/>
              <a:t>1 crime(s) against persons in November 2019</a:t>
            </a:r>
          </a:p>
          <a:p>
            <a:pPr lvl="1"/>
            <a:r>
              <a:rPr b="1"/>
              <a:t>0% change compared to November 2018 (1 crimes against persons)</a:t>
            </a:r>
          </a:p>
          <a:p>
            <a:pPr lvl="1"/>
            <a:r>
              <a:rPr b="1"/>
              <a:t>76 total crimes in 2019</a:t>
            </a:r>
          </a:p>
          <a:p>
            <a:pPr lvl="1"/>
            <a:r>
              <a:rPr b="1"/>
              <a:t>-27% change compared to this time in 2018 (104 total crimes)</a:t>
            </a:r>
          </a:p>
          <a:p>
            <a:pPr lvl="1"/>
            <a:r>
              <a:rPr b="1"/>
              <a:t>14 crime(s) against persons in 2019</a:t>
            </a:r>
          </a:p>
          <a:p>
            <a:pPr lvl="1"/>
            <a:r>
              <a:rPr b="1"/>
              <a:t>75% change compared to this time in 2018 (8 crimes against persons)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1476521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7126131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7445316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6434714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4988569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7871078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bot/bot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9400" y="0"/>
            <a:ext cx="8572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27650</TotalTime>
  <Words>2</Words>
  <Application>Microsoft Office PowerPoint</Application>
  <PresentationFormat>On-screen Show (4:3)</PresentationFormat>
  <Paragraphs>2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5" baseType="lpstr">
      <vt:lpstr>Times New Roman</vt:lpstr>
      <vt:lpstr>Default Design</vt:lpstr>
      <vt:lpstr>PowerPoint Presentation</vt:lpstr>
      <vt:lpstr>PowerPoint Presentation</vt:lpstr>
      <vt:lpstr>PowerPoint Presentation</vt:lpstr>
    </vt:vector>
  </TitlesOfParts>
  <Company>BJC Health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Forest Park Southeast, Botanical Heights, Central West End, Medical Campus</dc:title>
  <dc:creator>Washington University Medical Center</dc:creator>
  <cp:keywords/>
  <dcterms:created xsi:type="dcterms:W3CDTF">2019-12-11T22:03:15Z</dcterms:created>
  <dcterms:modified xsi:type="dcterms:W3CDTF">2019-12-11T22:03:15Z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yes</vt:lpwstr>
  </property>
  <property fmtid="{D5CDD505-2E9C-101B-9397-08002B2CF9AE}" pid="3" name="date">
    <vt:lpwstr>(December 11, 2019)</vt:lpwstr>
  </property>
  <property fmtid="{D5CDD505-2E9C-101B-9397-08002B2CF9AE}" pid="4" name="output">
    <vt:lpwstr/>
  </property>
  <property fmtid="{D5CDD505-2E9C-101B-9397-08002B2CF9AE}" pid="5" name="params">
    <vt:lpwstr/>
  </property>
  <property fmtid="{D5CDD505-2E9C-101B-9397-08002B2CF9AE}" pid="6" name="subtitle">
    <vt:lpwstr>Monthly Crime report: November 2019</vt:lpwstr>
  </property>
</Properties>
</file>